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BBEE"/>
    <a:srgbClr val="A4F4FF"/>
    <a:srgbClr val="2FC5A2"/>
    <a:srgbClr val="237A34"/>
    <a:srgbClr val="11C27E"/>
    <a:srgbClr val="38F18C"/>
    <a:srgbClr val="52DDFF"/>
    <a:srgbClr val="60D7FF"/>
    <a:srgbClr val="FE8D00"/>
    <a:srgbClr val="99F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5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5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43695-BE81-6342-9BD6-036733EDB374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B05F6-690C-4448-B211-45BF31E7C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30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B05F6-690C-4448-B211-45BF31E7C73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84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7287FF-8961-CB4E-8772-1D37428DA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F66304-F057-E843-9527-BC98DE7BE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7C0C42-DB67-5B43-8EA5-2F123D24F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3459B4-54D2-DF46-9A52-3656F9611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11E1A6-422D-6F42-AE7E-7B7ED175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06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A044F-C2FC-B84A-9DE4-8D2511249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1C92B5-A66A-734B-A3BC-946C82D36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56CEDD-666E-BD4E-AD95-5F687741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65EB5-B573-064E-9C8A-7931DA787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F514C6-B003-D944-A752-CACD85B3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95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7E0D64-53E7-AD44-81FE-FF381EA2F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F5200B-44A0-6340-A499-901216280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6B213B-0735-0842-91D5-E3B5BB05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C8AF2-39C6-5847-BD36-33A575646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8D6797-0365-D74F-AA45-B9B3ADB8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0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7CEE7-FDA1-C449-ABF0-9FFA7339F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5CA04C-EFE9-9740-A47C-A32BD6FEC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0EA8E0-5907-FF40-9AC6-482B0897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FA724C-9CF9-1149-85F0-C0C8794A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DEB154-1856-1342-8D09-07DADB13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1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9555A-B76D-0A4E-B628-436B8063A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0E3120-1013-0C41-9801-BE69F853E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E7A51-F86B-F743-A1D3-1B45250C7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010686-8F28-9649-82AC-4011F9D8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6C3361-BCF3-284D-A095-6376657B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34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7E68AC-578E-B740-AFB6-57071420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255A67-DDDD-B440-B48B-BF72D298F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61797F-31B8-8C48-B4DE-887891FA4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77E4A4-CD48-2043-9705-09F5440F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9251B6-0961-514E-A054-09B4B8EA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B7E11C-C232-864C-851D-8D65EE047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41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C1511D-E66A-6F46-94E4-3323050B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A47165-0778-6E4B-A3D0-5EB3F5875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2F9448-D996-B443-A0F3-4C1B5C165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678BCCC-5EB2-0C4F-BF51-1E4979251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409848-7CEA-6141-97B0-BE71DB4A8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9B7850-8915-8242-A440-EE1FE7C77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17EFAD-4741-A446-8859-78AC7DB43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DFF214-2E53-624D-9673-6E6D740D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00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A8C790-D740-B145-BA5C-9A504802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9C2882-9E6B-A648-A14B-C22D65D3E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6E8262-2738-9D4A-8437-55B2CDC2E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A6F14D5-B7BC-9C4C-BA6E-CC6D5342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10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5C7530-A66F-C845-BF96-852255A5A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7904337-6DEE-5C41-B6B6-C44E10F5F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748308-9C23-4C45-BE20-BAA23F06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64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27AD9E-5115-3347-8944-660BA25C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4E7585-4EDC-1648-B55E-7B8F8EF38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15ABAE-1F53-8844-BBFF-0C4651F78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6122DA-D9BC-6B4A-8DCE-FD755078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BC585C-13B4-7845-8706-8CA88F14C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BBA351-35F9-8E43-A096-75A5476C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38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008DBF-73E4-DD46-ADCF-10DB4103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7D13AAC-A02D-C045-8728-34B99D65E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045009-931A-6A43-AB29-265BFFC14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7D4F27-0068-AE45-9F06-F9CCC5B2C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4C028A-C45E-E845-9210-691D6A01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BFC434-3F5F-C144-843D-BAC518396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39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2565BF-1AB5-2E42-84B5-175E19BA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6AEBDB-6BF4-4B47-B4C7-D9A88FEA9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2853A3-5317-AF48-A78E-9180B2167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4188D-7DD9-3F40-A9B1-1A50E77FC49B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CCD2E0-28C2-C647-9224-72DE3D379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368F62-978A-7E4F-A3C0-5CE10F8B9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27AE1-E6F0-814C-A6FA-BA62A738A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7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00B2D65-1285-994C-AAE5-22D7BB3FD9F7}"/>
              </a:ext>
            </a:extLst>
          </p:cNvPr>
          <p:cNvCxnSpPr>
            <a:cxnSpLocks/>
          </p:cNvCxnSpPr>
          <p:nvPr/>
        </p:nvCxnSpPr>
        <p:spPr>
          <a:xfrm flipV="1">
            <a:off x="0" y="49428"/>
            <a:ext cx="12054476" cy="6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9FD622-0148-8744-92AF-898D98D64AC1}"/>
              </a:ext>
            </a:extLst>
          </p:cNvPr>
          <p:cNvSpPr/>
          <p:nvPr/>
        </p:nvSpPr>
        <p:spPr>
          <a:xfrm>
            <a:off x="8817007" y="271848"/>
            <a:ext cx="3237469" cy="6425514"/>
          </a:xfrm>
          <a:prstGeom prst="rect">
            <a:avLst/>
          </a:prstGeom>
          <a:noFill/>
          <a:ln w="12700">
            <a:solidFill>
              <a:srgbClr val="A4F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accent1">
                  <a:lumMod val="50000"/>
                </a:schemeClr>
              </a:solidFill>
              <a:latin typeface="Tsukushi A Round Gothic Regular" panose="02020400000000000000" pitchFamily="18" charset="-128"/>
              <a:ea typeface="Tsukushi A Round Gothic Regular" panose="020204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7DE7887-E618-CE48-988A-F9135D07A1EB}"/>
              </a:ext>
            </a:extLst>
          </p:cNvPr>
          <p:cNvSpPr txBox="1"/>
          <p:nvPr/>
        </p:nvSpPr>
        <p:spPr>
          <a:xfrm>
            <a:off x="423234" y="1023088"/>
            <a:ext cx="3106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i="1" dirty="0">
                <a:solidFill>
                  <a:srgbClr val="2FC5A2"/>
                </a:solidFill>
                <a:latin typeface="Meiryo" panose="020B0604030504040204" pitchFamily="34" charset="-128"/>
                <a:ea typeface="Meiryo" panose="020B0604030504040204" pitchFamily="34" charset="-128"/>
                <a:cs typeface="ＤＦＰ教科書体W3"/>
              </a:rPr>
              <a:t>わたしたちはイエスさまと一緒に歩む</a:t>
            </a:r>
            <a:endParaRPr kumimoji="1" lang="en-US" altLang="ja-JP" sz="1200" i="1" dirty="0">
              <a:solidFill>
                <a:srgbClr val="2FC5A2"/>
              </a:solidFill>
              <a:latin typeface="Meiryo" panose="020B0604030504040204" pitchFamily="34" charset="-128"/>
              <a:ea typeface="Meiryo" panose="020B0604030504040204" pitchFamily="34" charset="-128"/>
              <a:cs typeface="ＤＦＰ教科書体W3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52AD38-9412-6643-8FDD-6C775636B8D3}"/>
              </a:ext>
            </a:extLst>
          </p:cNvPr>
          <p:cNvSpPr txBox="1"/>
          <p:nvPr/>
        </p:nvSpPr>
        <p:spPr>
          <a:xfrm>
            <a:off x="4905632" y="250507"/>
            <a:ext cx="3739388" cy="1104020"/>
          </a:xfrm>
          <a:prstGeom prst="rect">
            <a:avLst/>
          </a:prstGeom>
          <a:noFill/>
          <a:ln w="7620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ts val="1980"/>
              </a:lnSpc>
            </a:pPr>
            <a:r>
              <a:rPr lang="ja-JP" altLang="en-US" sz="1400" b="0" i="0" u="none" strike="noStrike">
                <a:solidFill>
                  <a:schemeClr val="accent5">
                    <a:lumMod val="75000"/>
                  </a:schemeClr>
                </a:solidFill>
                <a:effectLst/>
                <a:latin typeface="Noto Sans JP"/>
              </a:rPr>
              <a:t>主はお前のゆえに喜び楽しみ／</a:t>
            </a:r>
            <a:endParaRPr lang="en-US" altLang="ja-JP" sz="1400" b="0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Noto Sans JP"/>
            </a:endParaRPr>
          </a:p>
          <a:p>
            <a:pPr algn="r">
              <a:lnSpc>
                <a:spcPts val="1980"/>
              </a:lnSpc>
            </a:pPr>
            <a:r>
              <a:rPr lang="ja-JP" altLang="en-US" sz="1400" b="0" i="0" u="none" strike="noStrike">
                <a:solidFill>
                  <a:srgbClr val="00B050"/>
                </a:solidFill>
                <a:effectLst/>
                <a:latin typeface="Noto Sans JP"/>
              </a:rPr>
              <a:t>愛によってお前を新たにし／</a:t>
            </a:r>
            <a:endParaRPr lang="en-US" altLang="ja-JP" sz="1400" b="0" i="0" u="none" strike="noStrike" dirty="0">
              <a:solidFill>
                <a:srgbClr val="00B050"/>
              </a:solidFill>
              <a:effectLst/>
              <a:latin typeface="Noto Sans JP"/>
            </a:endParaRPr>
          </a:p>
          <a:p>
            <a:pPr algn="r">
              <a:lnSpc>
                <a:spcPts val="1980"/>
              </a:lnSpc>
            </a:pPr>
            <a:r>
              <a:rPr lang="ja-JP" altLang="en-US" sz="1400" b="0" i="0" u="none" strike="noStrike">
                <a:solidFill>
                  <a:schemeClr val="bg2">
                    <a:lumMod val="50000"/>
                  </a:schemeClr>
                </a:solidFill>
                <a:effectLst/>
                <a:latin typeface="Noto Sans JP"/>
              </a:rPr>
              <a:t>お前のゆえに喜びの歌をもって楽しまれる</a:t>
            </a:r>
            <a:r>
              <a:rPr lang="ja-JP" altLang="en-US" sz="1400" b="0" i="0" u="none" strike="noStrike">
                <a:solidFill>
                  <a:srgbClr val="212529"/>
                </a:solidFill>
                <a:effectLst/>
                <a:latin typeface="Noto Sans JP"/>
              </a:rPr>
              <a:t>。</a:t>
            </a:r>
            <a:endParaRPr lang="en-US" altLang="ja-JP" sz="1400" b="0" i="0" u="none" strike="noStrike" dirty="0">
              <a:solidFill>
                <a:srgbClr val="212529"/>
              </a:solidFill>
              <a:effectLst/>
              <a:latin typeface="Noto Sans JP"/>
            </a:endParaRPr>
          </a:p>
          <a:p>
            <a:pPr algn="r">
              <a:lnSpc>
                <a:spcPts val="1980"/>
              </a:lnSpc>
            </a:pPr>
            <a:r>
              <a:rPr lang="ja-JP" altLang="en-US" sz="1400" b="1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ゼファニヤ</a:t>
            </a:r>
            <a:r>
              <a:rPr lang="en-US" altLang="ja-JP" sz="14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3</a:t>
            </a:r>
            <a:r>
              <a:rPr lang="ja-JP" altLang="en-US" sz="1400" b="1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章</a:t>
            </a:r>
            <a:r>
              <a:rPr lang="en-US" altLang="ja-JP" sz="14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17</a:t>
            </a:r>
            <a:r>
              <a:rPr lang="ja-JP" altLang="en-US" sz="1400" b="1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節</a:t>
            </a:r>
            <a:endParaRPr lang="en-US" altLang="ja-JP" sz="1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E5D3DA2-942C-CC46-9309-88FBAFFFC23A}"/>
              </a:ext>
            </a:extLst>
          </p:cNvPr>
          <p:cNvSpPr txBox="1"/>
          <p:nvPr/>
        </p:nvSpPr>
        <p:spPr>
          <a:xfrm>
            <a:off x="3439511" y="270646"/>
            <a:ext cx="1614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P創英角ｺﾞｼｯｸUB"/>
              </a:rPr>
              <a:t>8</a:t>
            </a:r>
            <a:r>
              <a:rPr lang="ja-JP" altLang="en-US" sz="5400" b="1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P創英角ｺﾞｼｯｸUB"/>
              </a:rPr>
              <a:t>月</a:t>
            </a:r>
            <a:endParaRPr kumimoji="1" lang="ja-JP" altLang="en-US" sz="5400" b="1" dirty="0">
              <a:solidFill>
                <a:srgbClr val="0070C0"/>
              </a:solidFill>
              <a:latin typeface="HGMaruGothicMPRO" panose="020F0600000000000000" pitchFamily="34" charset="-128"/>
              <a:ea typeface="HGMaruGothicMPRO" panose="020F0600000000000000" pitchFamily="34" charset="-128"/>
              <a:cs typeface="HGP創英角ｺﾞｼｯｸUB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8B97142C-4967-644D-AA75-8840AF627B01}"/>
              </a:ext>
            </a:extLst>
          </p:cNvPr>
          <p:cNvCxnSpPr>
            <a:cxnSpLocks/>
          </p:cNvCxnSpPr>
          <p:nvPr/>
        </p:nvCxnSpPr>
        <p:spPr>
          <a:xfrm>
            <a:off x="0" y="6787978"/>
            <a:ext cx="12054476" cy="0"/>
          </a:xfrm>
          <a:prstGeom prst="line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5">
            <a:extLst>
              <a:ext uri="{FF2B5EF4-FFF2-40B4-BE49-F238E27FC236}">
                <a16:creationId xmlns:a16="http://schemas.microsoft.com/office/drawing/2014/main" id="{AD448F3B-91A7-204A-8C83-12BD91308667}"/>
              </a:ext>
            </a:extLst>
          </p:cNvPr>
          <p:cNvSpPr txBox="1"/>
          <p:nvPr/>
        </p:nvSpPr>
        <p:spPr>
          <a:xfrm>
            <a:off x="8817006" y="270646"/>
            <a:ext cx="3239069" cy="338554"/>
          </a:xfrm>
          <a:prstGeom prst="rect">
            <a:avLst/>
          </a:prstGeom>
          <a:solidFill>
            <a:srgbClr val="A4F4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i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8</a:t>
            </a:r>
            <a:r>
              <a:rPr lang="ja-JP" altLang="en-US" sz="1600" b="1" i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月の祈り</a:t>
            </a:r>
            <a:endParaRPr lang="en-US" altLang="ja-JP" sz="1600" b="1" i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8D4BE8-543D-F546-83A4-2D0B47AF848F}"/>
              </a:ext>
            </a:extLst>
          </p:cNvPr>
          <p:cNvSpPr txBox="1"/>
          <p:nvPr/>
        </p:nvSpPr>
        <p:spPr>
          <a:xfrm>
            <a:off x="444130" y="210062"/>
            <a:ext cx="30207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 err="1">
                <a:solidFill>
                  <a:srgbClr val="2FC5A2"/>
                </a:solidFill>
                <a:latin typeface="Cooper Black"/>
                <a:ea typeface="ヒラギノ明朝 Pro W3"/>
                <a:cs typeface="Cooper Black"/>
              </a:rPr>
              <a:t>F</a:t>
            </a:r>
            <a:r>
              <a:rPr lang="en-US" altLang="ja-JP" sz="4000" dirty="0" err="1">
                <a:solidFill>
                  <a:srgbClr val="2FC5A2"/>
                </a:solidFill>
                <a:latin typeface="Cooper Black"/>
                <a:ea typeface="ヒラギノ明朝 Pro W3"/>
                <a:cs typeface="Cooper Black"/>
              </a:rPr>
              <a:t>oot</a:t>
            </a:r>
            <a:r>
              <a:rPr lang="en-US" altLang="ja-JP" sz="4400" dirty="0" err="1">
                <a:solidFill>
                  <a:srgbClr val="2FC5A2"/>
                </a:solidFill>
                <a:latin typeface="Cooper Black"/>
                <a:ea typeface="ヒラギノ明朝 Pro W3"/>
                <a:cs typeface="Cooper Black"/>
              </a:rPr>
              <a:t>P</a:t>
            </a:r>
            <a:r>
              <a:rPr lang="en-US" altLang="ja-JP" sz="4000" dirty="0" err="1">
                <a:solidFill>
                  <a:srgbClr val="2FC5A2"/>
                </a:solidFill>
                <a:latin typeface="Cooper Black"/>
                <a:ea typeface="ヒラギノ明朝 Pro W3"/>
                <a:cs typeface="Cooper Black"/>
              </a:rPr>
              <a:t>rint</a:t>
            </a:r>
            <a:r>
              <a:rPr lang="ja-JP" altLang="en-US" sz="3200" dirty="0">
                <a:solidFill>
                  <a:srgbClr val="2FC5A2"/>
                </a:solidFill>
                <a:latin typeface="Cooper Black"/>
                <a:ea typeface="ヒラギノ明朝 Pro W3"/>
                <a:cs typeface="Cooper Black"/>
              </a:rPr>
              <a:t>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F714AC-E6C9-6154-524D-6FD744C8028F}"/>
              </a:ext>
            </a:extLst>
          </p:cNvPr>
          <p:cNvSpPr txBox="1"/>
          <p:nvPr/>
        </p:nvSpPr>
        <p:spPr>
          <a:xfrm>
            <a:off x="8871877" y="699816"/>
            <a:ext cx="314525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青年部</a:t>
            </a:r>
            <a:r>
              <a:rPr lang="ja-JP" altLang="en-US" sz="1400" b="1" u="sng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：</a:t>
            </a:r>
            <a:endParaRPr lang="en-US" altLang="ja-JP" sz="1400" b="1" u="sng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20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体調が守られ、霊も肉もそれぞれの将来にむかって成長していけるように。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ja-JP" altLang="en-US" sz="1400" b="1" u="sng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男女宣教会</a:t>
            </a:r>
            <a:r>
              <a:rPr lang="ja-JP" altLang="en-US" sz="1400" b="1" u="sng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：</a:t>
            </a:r>
            <a:endParaRPr lang="en-US" altLang="ja-JP" sz="1400" b="1" u="sng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20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主の御手により熱中症などから家族の健康が守られ、休暇を過ごす中で家族の交わりが豊かになりますように。 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400" b="1" u="sng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日曜学校：</a:t>
            </a:r>
            <a:endParaRPr lang="en-US" altLang="ja-JP" sz="1400" b="1" u="sng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400" b="1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ラブリー；</a:t>
            </a:r>
            <a:endParaRPr lang="en-US" altLang="ja-JP" sz="1400" b="1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20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霊も体も健康に元気よく夏を過ごせるように。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400" b="1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スマイル；</a:t>
            </a:r>
            <a:endParaRPr lang="en-US" altLang="ja-JP" sz="1400" b="1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20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霊肉共に元気に健康に夏休みを過ごせるように。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400" b="1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中高等部；</a:t>
            </a:r>
            <a:endParaRPr lang="en-US" altLang="ja-JP" sz="1400" b="1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20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夏休みに病気や怪我から守られますように。日々の生活の中で神様へ心が向けられますように。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en-US" altLang="ja-JP" sz="1400" b="1" u="sng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English</a:t>
            </a:r>
            <a:r>
              <a:rPr lang="ja-JP" altLang="en-US" sz="1400" b="1" u="sng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b="1" u="sng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Ministry</a:t>
            </a:r>
            <a:r>
              <a:rPr lang="ja-JP" altLang="en-US" sz="1400" b="1" u="sng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：</a:t>
            </a:r>
            <a:endParaRPr lang="en-US" altLang="ja-JP" sz="1400" b="1" u="sng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20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兄弟姉妹の霊肉共の健康が守られるように。リーダーたちに成長のため、仕える領域が広がっていくように。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ja-JP" altLang="en-US" sz="1400" b="1" u="sng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ブレッシング部</a:t>
            </a:r>
            <a:r>
              <a:rPr lang="ja-JP" altLang="en-US" sz="1400" b="1" u="sng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：</a:t>
            </a:r>
            <a:endParaRPr lang="en-US" altLang="ja-JP" sz="1400" b="1" u="sng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20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奉仕者たちが互いに祈り合い、支え合えながら奉仕するように。主に喜ばれる働きと共同体となるように。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873C5A7-CACB-6DE5-A994-639B217CC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0520"/>
            <a:ext cx="8779662" cy="522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6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A31CF1EF-6506-9F45-BCF8-CF920540B491}"/>
              </a:ext>
            </a:extLst>
          </p:cNvPr>
          <p:cNvSpPr txBox="1"/>
          <p:nvPr/>
        </p:nvSpPr>
        <p:spPr>
          <a:xfrm>
            <a:off x="3087130" y="110389"/>
            <a:ext cx="5960076" cy="307777"/>
          </a:xfrm>
          <a:prstGeom prst="rect">
            <a:avLst/>
          </a:prstGeom>
          <a:solidFill>
            <a:srgbClr val="A4F4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8</a:t>
            </a:r>
            <a:r>
              <a:rPr lang="ja-JP" altLang="en-US" sz="14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月の兄弟教会の祈り</a:t>
            </a:r>
            <a:endParaRPr lang="en-US" altLang="ja-JP" sz="1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76AECC-656F-6A4F-9CC3-8FBA07BA41FC}"/>
              </a:ext>
            </a:extLst>
          </p:cNvPr>
          <p:cNvSpPr txBox="1"/>
          <p:nvPr/>
        </p:nvSpPr>
        <p:spPr>
          <a:xfrm>
            <a:off x="58775" y="497397"/>
            <a:ext cx="12108511" cy="6186309"/>
          </a:xfrm>
          <a:prstGeom prst="rect">
            <a:avLst/>
          </a:prstGeom>
          <a:noFill/>
          <a:ln w="38100">
            <a:solidFill>
              <a:srgbClr val="10BBEE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en-US" altLang="ja-JP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  <a:p>
            <a:endParaRPr kumimoji="1" lang="ja-JP" altLang="en-US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FE8D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DCFB4A-0EB6-0943-AD29-D90A50CFC04E}"/>
              </a:ext>
            </a:extLst>
          </p:cNvPr>
          <p:cNvSpPr txBox="1"/>
          <p:nvPr/>
        </p:nvSpPr>
        <p:spPr>
          <a:xfrm>
            <a:off x="6067168" y="646712"/>
            <a:ext cx="606605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lang="ja-JP" altLang="en-US" sz="1200" b="1" u="sng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ヨハン浜松キリスト教会</a:t>
            </a:r>
            <a:r>
              <a:rPr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 b="1" u="sng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深川牧師・梓伝道師</a:t>
            </a:r>
            <a:r>
              <a:rPr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深川牧師、梓伝道師が主を畏れ御声に従うように。聖霊の力で教会を立てあげるように。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ヨハン浜松教会がキリストを頭とした一つの体、神の家族になるように。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教会の中心を担う者が起こされるように。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JASTA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に参加する兄弟姉妹の恵と信仰の成長のため。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オープンチャーチデーを通して、近隣の子どもたちが教会につながるように。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近所の方が教会に導かれ感謝。信仰が与えられるように。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キャンパス生が信仰に導かれるように。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肉体的、精神的な病がある兄弟姉妹に癒やしが与えられるように。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endParaRPr lang="en-US" altLang="ja-JP" sz="1200" b="1" u="sng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lang="ja-JP" altLang="en-US" sz="1200" b="1" u="sng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三鷹栄光キリスト教会</a:t>
            </a:r>
            <a:r>
              <a:rPr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 b="1" u="sng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高ビョンウク牧師・洪伝道師</a:t>
            </a:r>
            <a:r>
              <a:rPr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使役者が御言葉と祈りを通して聖霊の御声を聞き、従っていきますように。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8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月のホンジュンソプ先生の礼拝＆セミナーと、キムヤンイ姉妹が仕えて下さる祈りの家に恵みがありますように。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オポ中央教会からの宣教探訪チームと良い交わりがあり、開いて下さる「夏休みわくわく企画」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(8/1)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に子供たちが多く参加し、恵みがありますように。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教会の財政の満たしがありますように。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en-US" altLang="ja-JP" sz="12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lang="ja-JP" altLang="en-US" sz="1200" b="1" u="sng">
                <a:latin typeface="Meiryo" panose="020B0604030504040204" pitchFamily="34" charset="-128"/>
                <a:ea typeface="Meiryo" panose="020B0604030504040204" pitchFamily="34" charset="-128"/>
              </a:rPr>
              <a:t>厚木希望キリスト教会　</a:t>
            </a:r>
            <a:r>
              <a:rPr lang="en-US" altLang="ja-JP" sz="12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 b="1" u="sng">
                <a:latin typeface="Meiryo" panose="020B0604030504040204" pitchFamily="34" charset="-128"/>
                <a:ea typeface="Meiryo" panose="020B0604030504040204" pitchFamily="34" charset="-128"/>
              </a:rPr>
              <a:t>吉村牧師・和代伝道師</a:t>
            </a:r>
            <a:r>
              <a:rPr lang="en-US" altLang="ja-JP" sz="12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キャンプに参加する方々や子供たちが恵みをいただき、普段の生活に実践できるように。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中学生カフェの参加者が増えて、一緒にやっていくアイディアが参加者から出てくるように。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共同体の中で、もう一度宣教のビジョンを確認しあい、チームワークを作れるように。</a:t>
            </a: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200" b="1" u="sng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E2151D-33A6-7642-A28E-3049CDE2BA34}"/>
              </a:ext>
            </a:extLst>
          </p:cNvPr>
          <p:cNvSpPr txBox="1"/>
          <p:nvPr/>
        </p:nvSpPr>
        <p:spPr>
          <a:xfrm>
            <a:off x="83489" y="547856"/>
            <a:ext cx="61165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ea"/>
              <a:buAutoNum type="circleNumDbPlain" startAt="4"/>
            </a:pP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kumimoji="1" lang="ja-JP" altLang="en-US" sz="1200" b="1" u="sng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愛媛方舟キリスト教会</a:t>
            </a:r>
            <a:r>
              <a:rPr kumimoji="1"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-US" sz="1200" b="1" u="sng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川上牧師・碧伝道師</a:t>
            </a:r>
            <a:r>
              <a:rPr kumimoji="1"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8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6-8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日に行われる聖書集中講義のために。大学生たちが御言葉に触れ、人格的に神様との交わりを経験するように。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8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15-17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日に行われる修養会のために。はじめて導かれる魂の心が開かれ、信頼関係が結ばれるように。続けて交わり、深い関係が築かれるように。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8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21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-9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9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日まで行われる弟子訓練のために。聖徒一人一人が霊性訓練を通して、神様の御声を聞き、キリストの体である教会と一つになる恵みを味わうように。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教職者、聖徒が教会と一つの体になり、一つの心で歩んでいきますように。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すべての集会に聖霊の臨在が満ち溢れますように。</a:t>
            </a:r>
            <a:endParaRPr kumimoji="1" lang="en-US" altLang="ja-JP" sz="1200" b="1" u="sng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lang="ja-JP" altLang="en-US" sz="1200" b="1" u="sng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オリーブハウスチャーチ</a:t>
            </a:r>
            <a:r>
              <a:rPr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 b="1" u="sng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松原牧師・本名牧師・大原宣教幹事</a:t>
            </a:r>
            <a:r>
              <a:rPr lang="en-US" altLang="ja-JP" sz="1200" b="1" u="sng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8/9(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水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の短期宣教チームとの集会に豊かな恵みがありますように。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Wisdom for Fathers / Freedom for Mothers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の学び・分かち合い・祈りに恵みがあふれ、参加者の生活に義と平和と喜びがのぞみますように。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たましいの救いに仕える教会とされますように。家族の救い、地域の方々の救いのために祈り、仕えることに用いられますように。洗礼に導かれますように。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342900" indent="-342900">
              <a:buFont typeface="+mj-ea"/>
              <a:buAutoNum type="circleNumDbPlain"/>
            </a:pPr>
            <a:endParaRPr kumimoji="1" lang="en-US" altLang="ja-JP" sz="1200" dirty="0">
              <a:solidFill>
                <a:schemeClr val="bg2">
                  <a:lumMod val="1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036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809</Words>
  <Application>Microsoft Macintosh PowerPoint</Application>
  <PresentationFormat>ワイド画面</PresentationFormat>
  <Paragraphs>81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HGMaruGothicMPRO</vt:lpstr>
      <vt:lpstr>Noto Sans JP</vt:lpstr>
      <vt:lpstr>Tsukushi A Round Gothic Regular</vt:lpstr>
      <vt:lpstr>Meiryo</vt:lpstr>
      <vt:lpstr>游ゴシック</vt:lpstr>
      <vt:lpstr>游ゴシック Light</vt:lpstr>
      <vt:lpstr>Arial</vt:lpstr>
      <vt:lpstr>Cooper Black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久保田美穂</cp:lastModifiedBy>
  <cp:revision>93</cp:revision>
  <cp:lastPrinted>2022-07-30T23:19:48Z</cp:lastPrinted>
  <dcterms:created xsi:type="dcterms:W3CDTF">2021-11-14T05:40:52Z</dcterms:created>
  <dcterms:modified xsi:type="dcterms:W3CDTF">2023-07-29T11:00:26Z</dcterms:modified>
</cp:coreProperties>
</file>